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all know what vertebrates are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taxonomic term Cyclostomata introduced in the early 1800s, but subsequent morphological studies make lampreys the true sister of gnathostomes</a:t>
            </a:r>
          </a:p>
          <a:p>
            <a:pPr marL="279400" indent="-279400">
              <a:buSzPct val="75000"/>
              <a:buChar char="•"/>
            </a:pPr>
            <a:r>
              <a:t>hagfish have fewer traits in common with jawed vertebrates than lampreys, making lampreys sister to the vertebrate crown group</a:t>
            </a:r>
          </a:p>
          <a:p>
            <a:pPr marL="279400" indent="-279400">
              <a:buSzPct val="75000"/>
              <a:buChar char="•"/>
            </a:pPr>
            <a:r>
              <a:t>molecular phylogenetic studies in the 1990s ==&gt; monophyly of cyclostomata</a:t>
            </a:r>
          </a:p>
          <a:p>
            <a:pPr marL="279400" indent="-279400">
              <a:buSzPct val="75000"/>
              <a:buChar char="•"/>
            </a:pPr>
            <a:r>
              <a:t>deep divergence between hagfish and lampreys (over 400 my), problem of long branch attraction, etc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taxonomic term Cyclostomata introduced in the early 1800s</a:t>
            </a:r>
          </a:p>
          <a:p>
            <a:pPr marL="279400" indent="-279400">
              <a:buSzPct val="75000"/>
              <a:buChar char="•"/>
            </a:pPr>
            <a:r>
              <a:t>BUT subsequent morphological studies make lampreys the true sister of gnathostomes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hagfish have fewer traits in common with jawed vertebrates than lampreys, making lampreys sister to the vertebrate crown group (different variants of this)</a:t>
            </a:r>
          </a:p>
          <a:p>
            <a:pPr marL="279400" indent="-279400">
              <a:buSzPct val="75000"/>
              <a:buChar char="•"/>
            </a:pPr>
            <a:r>
              <a:t>lamprey have a complete brain case and a rudimentary true vertebrae</a:t>
            </a:r>
          </a:p>
          <a:p>
            <a:pPr marL="279400" indent="-279400">
              <a:buSzPct val="75000"/>
              <a:buChar char="•"/>
            </a:pPr>
            <a:r>
              <a:t>hagfish have no vertebrae (partial skull made of cartilage)</a:t>
            </a:r>
          </a:p>
          <a:p>
            <a:pPr marL="279400" indent="-279400">
              <a:buSzPct val="75000"/>
              <a:buChar char="•"/>
            </a:pPr>
            <a:r>
              <a:t>molecular phylogenetic studies in the 1990s ==&gt; monophyly of cyclostomata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molecular phylogenetic studies in the 1990s ==&gt; monophyly of cyclostomata</a:t>
            </a:r>
          </a:p>
          <a:p>
            <a:pPr marL="279400" indent="-279400">
              <a:buSzPct val="75000"/>
              <a:buChar char="•"/>
            </a:pPr>
            <a:r>
              <a:t>deep divergence between hagfish and lampreys (over 400 my), problem of long branch attraction, etc</a:t>
            </a:r>
          </a:p>
          <a:p>
            <a:pPr marL="279400" indent="-279400">
              <a:buSzPct val="75000"/>
              <a:buChar char="•"/>
            </a:pPr>
            <a:r>
              <a:t>this hypothesis was supported by…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Based on morphological, fossil and CO1 data</a:t>
            </a:r>
          </a:p>
          <a:p>
            <a:pPr/>
            <a:r>
              <a:t>had a significant fossil hagfish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we know there’s whole genome duplications occurring among cyclostomes, shared at least partly with the gnathostomes, and some lineage specific genome modifications</a:t>
            </a:r>
          </a:p>
          <a:p>
            <a:pPr marL="279400" indent="-279400">
              <a:buSzPct val="75000"/>
              <a:buChar char="•"/>
            </a:pPr>
            <a:r>
              <a:t>makes analysis of cyclostome genomes difficult (hard to distinguish between orthologous and paralogous genes, lots of suspected hidden paralogy)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we know there’s whole genome duplications occurring among cyclostomes, shared at least partly with the gnathostomes, and some lineage specific genome modifications</a:t>
            </a:r>
          </a:p>
          <a:p>
            <a:pPr marL="279400" indent="-279400">
              <a:buSzPct val="75000"/>
              <a:buChar char="•"/>
            </a:pPr>
            <a:r>
              <a:t>makes analysis of cyclostome genomes difficult (hard to distinguish between orthologous and paralogous genes, lots of suspected hidden paralogy)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probably why no one has done it yet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member of Chondrichthyes as vertebrate representative, safe choice because it clearly diverged from other vertebrates after Second vertebrate whole genome duplication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Transcriptome pipeline remove ribosomal RNA</a:t>
            </a:r>
          </a:p>
          <a:p>
            <a:pPr/>
            <a:r>
              <a:t>Assembly uses Trinity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Traditional taxonomic classification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 inform: uses the gene trees to identify similar sets of sequences from the same species that are splice variants (i.e. were incorrectly assigned to different genes)</a:t>
            </a:r>
          </a:p>
          <a:p>
            <a:pPr marL="279400" indent="-279400">
              <a:buSzPct val="75000"/>
              <a:buChar char="•"/>
            </a:pPr>
            <a:r>
              <a:t>Repeat homologize, multi align and gene tree after tree inform</a:t>
            </a:r>
          </a:p>
          <a:p>
            <a:pPr marL="279400" indent="-279400">
              <a:buSzPct val="75000"/>
              <a:buChar char="•"/>
            </a:pPr>
            <a:r>
              <a:t>Multi align again after tree prune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thought it’d be easy; lots of problem solving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living agnathans are cyclostomes (other agnathans are ostracoderms; armored jawless fishes)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living agnathans are cyclostomes (other agnathans are ostracoderms; armored jawless fishes)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38 extract species</a:t>
            </a:r>
          </a:p>
          <a:p>
            <a:pPr/>
            <a:r>
              <a:t>Lampetra = latin for stone licker</a:t>
            </a:r>
          </a:p>
          <a:p>
            <a:pPr/>
            <a:r>
              <a:t>however, parasitic carnivorous species are best known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a complete brain case and a rudimentary true vertebrae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76 species of hagfish, called slime eels (produce defensive slime)</a:t>
            </a:r>
          </a:p>
          <a:p>
            <a:pPr/>
            <a:r>
              <a:t>Not only jawless, have no vertebrae (partial skull made of cartilage)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a list of morphological differences we don’t have time for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Char char="•"/>
            </a:pPr>
            <a:r>
              <a:t>that was the taxonomy, not the systematic</a:t>
            </a:r>
          </a:p>
          <a:p>
            <a:pPr marL="279400" indent="-279400">
              <a:buSzPct val="75000"/>
              <a:buChar char="•"/>
            </a:pPr>
            <a:r>
              <a:t>no consensus on cyclostome monophyly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82600" marR="0" indent="-4826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"/><Relationship Id="rId4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Vertebrate" TargetMode="External"/><Relationship Id="rId4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nytimes.com/2017/07/14/us/slime-eels-oregon.html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392" y="921800"/>
            <a:ext cx="12750016" cy="2704091"/>
          </a:xfrm>
          <a:prstGeom prst="rect">
            <a:avLst/>
          </a:prstGeom>
        </p:spPr>
        <p:txBody>
          <a:bodyPr/>
          <a:lstStyle>
            <a:lvl1pPr defTabSz="379729">
              <a:defRPr sz="5719"/>
            </a:lvl1pPr>
          </a:lstStyle>
          <a:p>
            <a:pPr/>
            <a:r>
              <a:t>Phylogenetic re-evalutation of Cyclostomata using assembled transcriptomes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8276215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Ava Ghezelayagh</a:t>
            </a:r>
          </a:p>
          <a:p>
            <a:pPr/>
            <a:r>
              <a:t>EEB 723</a:t>
            </a:r>
          </a:p>
        </p:txBody>
      </p:sp>
      <p:pic>
        <p:nvPicPr>
          <p:cNvPr id="121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21" t="54946" r="383" b="17903"/>
          <a:stretch>
            <a:fillRect/>
          </a:stretch>
        </p:blipFill>
        <p:spPr>
          <a:xfrm>
            <a:off x="2187172" y="6151916"/>
            <a:ext cx="8630457" cy="1786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235" fill="norm" stroke="1" extrusionOk="0">
                <a:moveTo>
                  <a:pt x="2043" y="0"/>
                </a:moveTo>
                <a:cubicBezTo>
                  <a:pt x="2052" y="134"/>
                  <a:pt x="2061" y="279"/>
                  <a:pt x="2069" y="396"/>
                </a:cubicBezTo>
                <a:cubicBezTo>
                  <a:pt x="2103" y="915"/>
                  <a:pt x="2252" y="738"/>
                  <a:pt x="2322" y="94"/>
                </a:cubicBezTo>
                <a:cubicBezTo>
                  <a:pt x="2326" y="54"/>
                  <a:pt x="2331" y="37"/>
                  <a:pt x="2336" y="0"/>
                </a:cubicBezTo>
                <a:lnTo>
                  <a:pt x="2043" y="0"/>
                </a:lnTo>
                <a:close/>
                <a:moveTo>
                  <a:pt x="15853" y="425"/>
                </a:moveTo>
                <a:cubicBezTo>
                  <a:pt x="15718" y="504"/>
                  <a:pt x="15618" y="977"/>
                  <a:pt x="15446" y="2057"/>
                </a:cubicBezTo>
                <a:cubicBezTo>
                  <a:pt x="15130" y="4032"/>
                  <a:pt x="15008" y="4361"/>
                  <a:pt x="14574" y="4401"/>
                </a:cubicBezTo>
                <a:cubicBezTo>
                  <a:pt x="14377" y="4419"/>
                  <a:pt x="13955" y="4261"/>
                  <a:pt x="13634" y="4047"/>
                </a:cubicBezTo>
                <a:cubicBezTo>
                  <a:pt x="12538" y="3317"/>
                  <a:pt x="12652" y="3282"/>
                  <a:pt x="12377" y="4420"/>
                </a:cubicBezTo>
                <a:cubicBezTo>
                  <a:pt x="11927" y="6280"/>
                  <a:pt x="11453" y="7875"/>
                  <a:pt x="10973" y="9137"/>
                </a:cubicBezTo>
                <a:cubicBezTo>
                  <a:pt x="10771" y="9667"/>
                  <a:pt x="10752" y="9677"/>
                  <a:pt x="10328" y="9548"/>
                </a:cubicBezTo>
                <a:cubicBezTo>
                  <a:pt x="9590" y="9322"/>
                  <a:pt x="8085" y="8623"/>
                  <a:pt x="6917" y="7967"/>
                </a:cubicBezTo>
                <a:cubicBezTo>
                  <a:pt x="5223" y="7016"/>
                  <a:pt x="3281" y="7000"/>
                  <a:pt x="2306" y="7930"/>
                </a:cubicBezTo>
                <a:cubicBezTo>
                  <a:pt x="2001" y="8221"/>
                  <a:pt x="1647" y="8677"/>
                  <a:pt x="1521" y="8944"/>
                </a:cubicBezTo>
                <a:cubicBezTo>
                  <a:pt x="1394" y="9211"/>
                  <a:pt x="1276" y="9430"/>
                  <a:pt x="1256" y="9430"/>
                </a:cubicBezTo>
                <a:cubicBezTo>
                  <a:pt x="1237" y="9430"/>
                  <a:pt x="1093" y="9706"/>
                  <a:pt x="938" y="10043"/>
                </a:cubicBezTo>
                <a:cubicBezTo>
                  <a:pt x="721" y="10516"/>
                  <a:pt x="581" y="11029"/>
                  <a:pt x="328" y="12274"/>
                </a:cubicBezTo>
                <a:lnTo>
                  <a:pt x="0" y="13887"/>
                </a:lnTo>
                <a:lnTo>
                  <a:pt x="51" y="14685"/>
                </a:lnTo>
                <a:cubicBezTo>
                  <a:pt x="80" y="15124"/>
                  <a:pt x="113" y="15816"/>
                  <a:pt x="124" y="16222"/>
                </a:cubicBezTo>
                <a:cubicBezTo>
                  <a:pt x="142" y="16832"/>
                  <a:pt x="161" y="16957"/>
                  <a:pt x="235" y="16920"/>
                </a:cubicBezTo>
                <a:cubicBezTo>
                  <a:pt x="302" y="16888"/>
                  <a:pt x="327" y="16995"/>
                  <a:pt x="337" y="17369"/>
                </a:cubicBezTo>
                <a:cubicBezTo>
                  <a:pt x="361" y="18335"/>
                  <a:pt x="380" y="18448"/>
                  <a:pt x="463" y="18090"/>
                </a:cubicBezTo>
                <a:cubicBezTo>
                  <a:pt x="547" y="17730"/>
                  <a:pt x="595" y="17841"/>
                  <a:pt x="595" y="18397"/>
                </a:cubicBezTo>
                <a:cubicBezTo>
                  <a:pt x="595" y="18715"/>
                  <a:pt x="606" y="18732"/>
                  <a:pt x="680" y="18515"/>
                </a:cubicBezTo>
                <a:cubicBezTo>
                  <a:pt x="756" y="18296"/>
                  <a:pt x="778" y="18332"/>
                  <a:pt x="864" y="18803"/>
                </a:cubicBezTo>
                <a:cubicBezTo>
                  <a:pt x="930" y="19165"/>
                  <a:pt x="953" y="19484"/>
                  <a:pt x="937" y="19779"/>
                </a:cubicBezTo>
                <a:cubicBezTo>
                  <a:pt x="917" y="20148"/>
                  <a:pt x="927" y="20196"/>
                  <a:pt x="993" y="20072"/>
                </a:cubicBezTo>
                <a:cubicBezTo>
                  <a:pt x="1132" y="19815"/>
                  <a:pt x="1153" y="19841"/>
                  <a:pt x="1167" y="20298"/>
                </a:cubicBezTo>
                <a:cubicBezTo>
                  <a:pt x="1182" y="20766"/>
                  <a:pt x="1237" y="20887"/>
                  <a:pt x="1281" y="20548"/>
                </a:cubicBezTo>
                <a:cubicBezTo>
                  <a:pt x="1317" y="20269"/>
                  <a:pt x="1468" y="20680"/>
                  <a:pt x="1468" y="21057"/>
                </a:cubicBezTo>
                <a:cubicBezTo>
                  <a:pt x="1468" y="21600"/>
                  <a:pt x="1717" y="20794"/>
                  <a:pt x="1784" y="20038"/>
                </a:cubicBezTo>
                <a:cubicBezTo>
                  <a:pt x="1816" y="19664"/>
                  <a:pt x="1855" y="19359"/>
                  <a:pt x="1869" y="19359"/>
                </a:cubicBezTo>
                <a:cubicBezTo>
                  <a:pt x="1884" y="19359"/>
                  <a:pt x="1955" y="19560"/>
                  <a:pt x="2025" y="19812"/>
                </a:cubicBezTo>
                <a:cubicBezTo>
                  <a:pt x="2278" y="20711"/>
                  <a:pt x="2410" y="20850"/>
                  <a:pt x="2985" y="20793"/>
                </a:cubicBezTo>
                <a:cubicBezTo>
                  <a:pt x="3283" y="20764"/>
                  <a:pt x="3680" y="20604"/>
                  <a:pt x="3867" y="20439"/>
                </a:cubicBezTo>
                <a:cubicBezTo>
                  <a:pt x="4055" y="20275"/>
                  <a:pt x="4223" y="20159"/>
                  <a:pt x="4242" y="20180"/>
                </a:cubicBezTo>
                <a:cubicBezTo>
                  <a:pt x="4260" y="20201"/>
                  <a:pt x="4323" y="20126"/>
                  <a:pt x="4380" y="20010"/>
                </a:cubicBezTo>
                <a:cubicBezTo>
                  <a:pt x="4861" y="19034"/>
                  <a:pt x="6667" y="18679"/>
                  <a:pt x="7812" y="19336"/>
                </a:cubicBezTo>
                <a:cubicBezTo>
                  <a:pt x="8667" y="19826"/>
                  <a:pt x="9020" y="19952"/>
                  <a:pt x="9579" y="19972"/>
                </a:cubicBezTo>
                <a:cubicBezTo>
                  <a:pt x="10230" y="19996"/>
                  <a:pt x="10379" y="19930"/>
                  <a:pt x="11014" y="19331"/>
                </a:cubicBezTo>
                <a:cubicBezTo>
                  <a:pt x="11590" y="18789"/>
                  <a:pt x="11919" y="18269"/>
                  <a:pt x="13405" y="15585"/>
                </a:cubicBezTo>
                <a:cubicBezTo>
                  <a:pt x="14227" y="14102"/>
                  <a:pt x="14480" y="13732"/>
                  <a:pt x="14880" y="13406"/>
                </a:cubicBezTo>
                <a:cubicBezTo>
                  <a:pt x="15188" y="13155"/>
                  <a:pt x="16254" y="13142"/>
                  <a:pt x="16588" y="13387"/>
                </a:cubicBezTo>
                <a:cubicBezTo>
                  <a:pt x="16725" y="13488"/>
                  <a:pt x="16978" y="13627"/>
                  <a:pt x="17150" y="13694"/>
                </a:cubicBezTo>
                <a:cubicBezTo>
                  <a:pt x="17429" y="13803"/>
                  <a:pt x="18517" y="14434"/>
                  <a:pt x="19479" y="15043"/>
                </a:cubicBezTo>
                <a:cubicBezTo>
                  <a:pt x="20051" y="15405"/>
                  <a:pt x="20673" y="15315"/>
                  <a:pt x="20894" y="14845"/>
                </a:cubicBezTo>
                <a:cubicBezTo>
                  <a:pt x="21368" y="13835"/>
                  <a:pt x="21600" y="11556"/>
                  <a:pt x="21408" y="9788"/>
                </a:cubicBezTo>
                <a:cubicBezTo>
                  <a:pt x="21318" y="8950"/>
                  <a:pt x="20990" y="7295"/>
                  <a:pt x="20800" y="6722"/>
                </a:cubicBezTo>
                <a:cubicBezTo>
                  <a:pt x="20585" y="6070"/>
                  <a:pt x="20459" y="6121"/>
                  <a:pt x="20284" y="6934"/>
                </a:cubicBezTo>
                <a:cubicBezTo>
                  <a:pt x="20069" y="7927"/>
                  <a:pt x="19852" y="8220"/>
                  <a:pt x="19541" y="7930"/>
                </a:cubicBezTo>
                <a:cubicBezTo>
                  <a:pt x="19266" y="7672"/>
                  <a:pt x="19169" y="7510"/>
                  <a:pt x="18772" y="6613"/>
                </a:cubicBezTo>
                <a:cubicBezTo>
                  <a:pt x="18496" y="5991"/>
                  <a:pt x="17230" y="2984"/>
                  <a:pt x="17004" y="2415"/>
                </a:cubicBezTo>
                <a:cubicBezTo>
                  <a:pt x="16691" y="1625"/>
                  <a:pt x="16400" y="1026"/>
                  <a:pt x="16157" y="665"/>
                </a:cubicBezTo>
                <a:cubicBezTo>
                  <a:pt x="16027" y="473"/>
                  <a:pt x="15934" y="377"/>
                  <a:pt x="15853" y="42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2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161" t="3101" r="2155" b="72471"/>
          <a:stretch>
            <a:fillRect/>
          </a:stretch>
        </p:blipFill>
        <p:spPr>
          <a:xfrm>
            <a:off x="2329425" y="4450380"/>
            <a:ext cx="8346071" cy="1593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94" fill="norm" stroke="1" extrusionOk="0">
                <a:moveTo>
                  <a:pt x="18431" y="7"/>
                </a:moveTo>
                <a:cubicBezTo>
                  <a:pt x="17908" y="47"/>
                  <a:pt x="17555" y="273"/>
                  <a:pt x="17143" y="777"/>
                </a:cubicBezTo>
                <a:cubicBezTo>
                  <a:pt x="17000" y="951"/>
                  <a:pt x="16739" y="1244"/>
                  <a:pt x="16561" y="1427"/>
                </a:cubicBezTo>
                <a:cubicBezTo>
                  <a:pt x="15451" y="2572"/>
                  <a:pt x="15027" y="3102"/>
                  <a:pt x="13736" y="4967"/>
                </a:cubicBezTo>
                <a:cubicBezTo>
                  <a:pt x="13341" y="5537"/>
                  <a:pt x="13085" y="6181"/>
                  <a:pt x="12990" y="6839"/>
                </a:cubicBezTo>
                <a:cubicBezTo>
                  <a:pt x="12958" y="7059"/>
                  <a:pt x="12915" y="7185"/>
                  <a:pt x="12895" y="7119"/>
                </a:cubicBezTo>
                <a:cubicBezTo>
                  <a:pt x="12874" y="7052"/>
                  <a:pt x="12845" y="7099"/>
                  <a:pt x="12830" y="7226"/>
                </a:cubicBezTo>
                <a:cubicBezTo>
                  <a:pt x="12816" y="7353"/>
                  <a:pt x="12752" y="7457"/>
                  <a:pt x="12687" y="7457"/>
                </a:cubicBezTo>
                <a:cubicBezTo>
                  <a:pt x="12623" y="7457"/>
                  <a:pt x="12430" y="7660"/>
                  <a:pt x="12259" y="7909"/>
                </a:cubicBezTo>
                <a:cubicBezTo>
                  <a:pt x="12167" y="8042"/>
                  <a:pt x="12045" y="8136"/>
                  <a:pt x="11912" y="8211"/>
                </a:cubicBezTo>
                <a:cubicBezTo>
                  <a:pt x="11886" y="8229"/>
                  <a:pt x="11855" y="8238"/>
                  <a:pt x="11827" y="8254"/>
                </a:cubicBezTo>
                <a:cubicBezTo>
                  <a:pt x="11787" y="8272"/>
                  <a:pt x="11751" y="8299"/>
                  <a:pt x="11709" y="8313"/>
                </a:cubicBezTo>
                <a:cubicBezTo>
                  <a:pt x="11627" y="8342"/>
                  <a:pt x="11539" y="8356"/>
                  <a:pt x="11445" y="8361"/>
                </a:cubicBezTo>
                <a:cubicBezTo>
                  <a:pt x="10838" y="8422"/>
                  <a:pt x="10100" y="8101"/>
                  <a:pt x="9617" y="7457"/>
                </a:cubicBezTo>
                <a:cubicBezTo>
                  <a:pt x="9534" y="7347"/>
                  <a:pt x="9340" y="7146"/>
                  <a:pt x="9186" y="7006"/>
                </a:cubicBezTo>
                <a:cubicBezTo>
                  <a:pt x="8862" y="6710"/>
                  <a:pt x="8497" y="6242"/>
                  <a:pt x="8129" y="5655"/>
                </a:cubicBezTo>
                <a:cubicBezTo>
                  <a:pt x="7987" y="5428"/>
                  <a:pt x="7706" y="4982"/>
                  <a:pt x="7504" y="4660"/>
                </a:cubicBezTo>
                <a:cubicBezTo>
                  <a:pt x="5728" y="1829"/>
                  <a:pt x="4393" y="693"/>
                  <a:pt x="3558" y="1314"/>
                </a:cubicBezTo>
                <a:cubicBezTo>
                  <a:pt x="3180" y="1596"/>
                  <a:pt x="2678" y="2208"/>
                  <a:pt x="2610" y="2466"/>
                </a:cubicBezTo>
                <a:cubicBezTo>
                  <a:pt x="2564" y="2639"/>
                  <a:pt x="1952" y="3753"/>
                  <a:pt x="1553" y="4386"/>
                </a:cubicBezTo>
                <a:cubicBezTo>
                  <a:pt x="1423" y="4593"/>
                  <a:pt x="1166" y="5071"/>
                  <a:pt x="983" y="5451"/>
                </a:cubicBezTo>
                <a:cubicBezTo>
                  <a:pt x="718" y="6002"/>
                  <a:pt x="634" y="6299"/>
                  <a:pt x="565" y="6914"/>
                </a:cubicBezTo>
                <a:cubicBezTo>
                  <a:pt x="470" y="7756"/>
                  <a:pt x="408" y="7823"/>
                  <a:pt x="162" y="7361"/>
                </a:cubicBezTo>
                <a:cubicBezTo>
                  <a:pt x="21" y="7097"/>
                  <a:pt x="0" y="7103"/>
                  <a:pt x="0" y="7398"/>
                </a:cubicBezTo>
                <a:cubicBezTo>
                  <a:pt x="0" y="7585"/>
                  <a:pt x="70" y="8074"/>
                  <a:pt x="156" y="8485"/>
                </a:cubicBezTo>
                <a:cubicBezTo>
                  <a:pt x="304" y="9202"/>
                  <a:pt x="307" y="9243"/>
                  <a:pt x="223" y="9480"/>
                </a:cubicBezTo>
                <a:cubicBezTo>
                  <a:pt x="175" y="9616"/>
                  <a:pt x="105" y="9728"/>
                  <a:pt x="68" y="9727"/>
                </a:cubicBezTo>
                <a:cubicBezTo>
                  <a:pt x="30" y="9727"/>
                  <a:pt x="0" y="9876"/>
                  <a:pt x="0" y="10061"/>
                </a:cubicBezTo>
                <a:cubicBezTo>
                  <a:pt x="0" y="10098"/>
                  <a:pt x="3" y="10129"/>
                  <a:pt x="6" y="10163"/>
                </a:cubicBezTo>
                <a:cubicBezTo>
                  <a:pt x="15" y="10223"/>
                  <a:pt x="23" y="10283"/>
                  <a:pt x="36" y="10351"/>
                </a:cubicBezTo>
                <a:cubicBezTo>
                  <a:pt x="94" y="10575"/>
                  <a:pt x="217" y="10683"/>
                  <a:pt x="335" y="10561"/>
                </a:cubicBezTo>
                <a:cubicBezTo>
                  <a:pt x="610" y="10275"/>
                  <a:pt x="617" y="10279"/>
                  <a:pt x="705" y="11062"/>
                </a:cubicBezTo>
                <a:cubicBezTo>
                  <a:pt x="774" y="11673"/>
                  <a:pt x="791" y="12195"/>
                  <a:pt x="786" y="13557"/>
                </a:cubicBezTo>
                <a:cubicBezTo>
                  <a:pt x="782" y="14504"/>
                  <a:pt x="795" y="15689"/>
                  <a:pt x="814" y="16188"/>
                </a:cubicBezTo>
                <a:lnTo>
                  <a:pt x="849" y="17092"/>
                </a:lnTo>
                <a:lnTo>
                  <a:pt x="884" y="15908"/>
                </a:lnTo>
                <a:cubicBezTo>
                  <a:pt x="926" y="14423"/>
                  <a:pt x="1014" y="13933"/>
                  <a:pt x="1079" y="14832"/>
                </a:cubicBezTo>
                <a:cubicBezTo>
                  <a:pt x="1104" y="15176"/>
                  <a:pt x="1136" y="16058"/>
                  <a:pt x="1151" y="16790"/>
                </a:cubicBezTo>
                <a:cubicBezTo>
                  <a:pt x="1166" y="17523"/>
                  <a:pt x="1184" y="18091"/>
                  <a:pt x="1192" y="18049"/>
                </a:cubicBezTo>
                <a:cubicBezTo>
                  <a:pt x="1200" y="18007"/>
                  <a:pt x="1222" y="17438"/>
                  <a:pt x="1240" y="16785"/>
                </a:cubicBezTo>
                <a:lnTo>
                  <a:pt x="1273" y="15596"/>
                </a:lnTo>
                <a:lnTo>
                  <a:pt x="2221" y="15521"/>
                </a:lnTo>
                <a:cubicBezTo>
                  <a:pt x="2872" y="15469"/>
                  <a:pt x="3224" y="15350"/>
                  <a:pt x="3342" y="15139"/>
                </a:cubicBezTo>
                <a:cubicBezTo>
                  <a:pt x="3409" y="15020"/>
                  <a:pt x="3562" y="14936"/>
                  <a:pt x="3757" y="14886"/>
                </a:cubicBezTo>
                <a:cubicBezTo>
                  <a:pt x="3995" y="14746"/>
                  <a:pt x="4452" y="14782"/>
                  <a:pt x="4922" y="14924"/>
                </a:cubicBezTo>
                <a:cubicBezTo>
                  <a:pt x="5233" y="14993"/>
                  <a:pt x="5533" y="15093"/>
                  <a:pt x="5758" y="15252"/>
                </a:cubicBezTo>
                <a:cubicBezTo>
                  <a:pt x="6401" y="15706"/>
                  <a:pt x="6929" y="16242"/>
                  <a:pt x="7040" y="16554"/>
                </a:cubicBezTo>
                <a:cubicBezTo>
                  <a:pt x="7044" y="16566"/>
                  <a:pt x="7046" y="16597"/>
                  <a:pt x="7050" y="16613"/>
                </a:cubicBezTo>
                <a:lnTo>
                  <a:pt x="7116" y="16742"/>
                </a:lnTo>
                <a:lnTo>
                  <a:pt x="7116" y="20136"/>
                </a:lnTo>
                <a:lnTo>
                  <a:pt x="7116" y="20244"/>
                </a:lnTo>
                <a:cubicBezTo>
                  <a:pt x="7116" y="20297"/>
                  <a:pt x="7116" y="20318"/>
                  <a:pt x="7116" y="20373"/>
                </a:cubicBezTo>
                <a:lnTo>
                  <a:pt x="7116" y="21594"/>
                </a:lnTo>
                <a:lnTo>
                  <a:pt x="7461" y="21594"/>
                </a:lnTo>
                <a:lnTo>
                  <a:pt x="7461" y="20712"/>
                </a:lnTo>
                <a:cubicBezTo>
                  <a:pt x="7461" y="18857"/>
                  <a:pt x="7479" y="17657"/>
                  <a:pt x="7508" y="17500"/>
                </a:cubicBezTo>
                <a:cubicBezTo>
                  <a:pt x="7543" y="17319"/>
                  <a:pt x="7629" y="17362"/>
                  <a:pt x="7821" y="17651"/>
                </a:cubicBezTo>
                <a:cubicBezTo>
                  <a:pt x="8066" y="18017"/>
                  <a:pt x="8732" y="18629"/>
                  <a:pt x="9531" y="19227"/>
                </a:cubicBezTo>
                <a:cubicBezTo>
                  <a:pt x="9709" y="19360"/>
                  <a:pt x="10262" y="19483"/>
                  <a:pt x="10760" y="19496"/>
                </a:cubicBezTo>
                <a:cubicBezTo>
                  <a:pt x="11210" y="19508"/>
                  <a:pt x="11432" y="19516"/>
                  <a:pt x="11674" y="19378"/>
                </a:cubicBezTo>
                <a:cubicBezTo>
                  <a:pt x="11715" y="19353"/>
                  <a:pt x="11766" y="19306"/>
                  <a:pt x="11810" y="19276"/>
                </a:cubicBezTo>
                <a:cubicBezTo>
                  <a:pt x="12055" y="19089"/>
                  <a:pt x="12344" y="18767"/>
                  <a:pt x="12916" y="18108"/>
                </a:cubicBezTo>
                <a:cubicBezTo>
                  <a:pt x="13542" y="17388"/>
                  <a:pt x="14176" y="16701"/>
                  <a:pt x="14462" y="16430"/>
                </a:cubicBezTo>
                <a:cubicBezTo>
                  <a:pt x="14577" y="16321"/>
                  <a:pt x="14620" y="16177"/>
                  <a:pt x="14605" y="15962"/>
                </a:cubicBezTo>
                <a:cubicBezTo>
                  <a:pt x="14568" y="15464"/>
                  <a:pt x="14684" y="15092"/>
                  <a:pt x="14749" y="15499"/>
                </a:cubicBezTo>
                <a:cubicBezTo>
                  <a:pt x="14800" y="15827"/>
                  <a:pt x="14964" y="15781"/>
                  <a:pt x="15073" y="15408"/>
                </a:cubicBezTo>
                <a:cubicBezTo>
                  <a:pt x="15097" y="15327"/>
                  <a:pt x="15228" y="15071"/>
                  <a:pt x="15365" y="14838"/>
                </a:cubicBezTo>
                <a:cubicBezTo>
                  <a:pt x="15592" y="14449"/>
                  <a:pt x="15607" y="14377"/>
                  <a:pt x="15548" y="14031"/>
                </a:cubicBezTo>
                <a:cubicBezTo>
                  <a:pt x="15512" y="13823"/>
                  <a:pt x="15495" y="13587"/>
                  <a:pt x="15511" y="13504"/>
                </a:cubicBezTo>
                <a:cubicBezTo>
                  <a:pt x="15563" y="13228"/>
                  <a:pt x="15693" y="13345"/>
                  <a:pt x="15731" y="13703"/>
                </a:cubicBezTo>
                <a:cubicBezTo>
                  <a:pt x="15765" y="14020"/>
                  <a:pt x="15787" y="14019"/>
                  <a:pt x="15964" y="13703"/>
                </a:cubicBezTo>
                <a:cubicBezTo>
                  <a:pt x="16072" y="13510"/>
                  <a:pt x="16256" y="13331"/>
                  <a:pt x="16371" y="13299"/>
                </a:cubicBezTo>
                <a:lnTo>
                  <a:pt x="16582" y="13240"/>
                </a:lnTo>
                <a:lnTo>
                  <a:pt x="16584" y="14117"/>
                </a:lnTo>
                <a:cubicBezTo>
                  <a:pt x="16595" y="14282"/>
                  <a:pt x="16603" y="14450"/>
                  <a:pt x="16601" y="14547"/>
                </a:cubicBezTo>
                <a:cubicBezTo>
                  <a:pt x="16597" y="14702"/>
                  <a:pt x="16597" y="16835"/>
                  <a:pt x="16600" y="19292"/>
                </a:cubicBezTo>
                <a:lnTo>
                  <a:pt x="16602" y="21594"/>
                </a:lnTo>
                <a:lnTo>
                  <a:pt x="16656" y="21594"/>
                </a:lnTo>
                <a:cubicBezTo>
                  <a:pt x="16650" y="20715"/>
                  <a:pt x="16647" y="19564"/>
                  <a:pt x="16647" y="18297"/>
                </a:cubicBezTo>
                <a:cubicBezTo>
                  <a:pt x="16647" y="13010"/>
                  <a:pt x="16630" y="13288"/>
                  <a:pt x="16968" y="13256"/>
                </a:cubicBezTo>
                <a:lnTo>
                  <a:pt x="17143" y="13240"/>
                </a:lnTo>
                <a:lnTo>
                  <a:pt x="17143" y="18227"/>
                </a:lnTo>
                <a:lnTo>
                  <a:pt x="17143" y="21594"/>
                </a:lnTo>
                <a:lnTo>
                  <a:pt x="17188" y="21594"/>
                </a:lnTo>
                <a:cubicBezTo>
                  <a:pt x="17196" y="20690"/>
                  <a:pt x="17204" y="19705"/>
                  <a:pt x="17208" y="18458"/>
                </a:cubicBezTo>
                <a:lnTo>
                  <a:pt x="17230" y="12794"/>
                </a:lnTo>
                <a:lnTo>
                  <a:pt x="17552" y="12783"/>
                </a:lnTo>
                <a:cubicBezTo>
                  <a:pt x="18335" y="12756"/>
                  <a:pt x="19142" y="13380"/>
                  <a:pt x="19767" y="14493"/>
                </a:cubicBezTo>
                <a:cubicBezTo>
                  <a:pt x="20228" y="15315"/>
                  <a:pt x="20293" y="15380"/>
                  <a:pt x="20435" y="15144"/>
                </a:cubicBezTo>
                <a:cubicBezTo>
                  <a:pt x="20923" y="14334"/>
                  <a:pt x="21300" y="13178"/>
                  <a:pt x="21441" y="12057"/>
                </a:cubicBezTo>
                <a:cubicBezTo>
                  <a:pt x="21600" y="10787"/>
                  <a:pt x="21497" y="7802"/>
                  <a:pt x="21186" y="4671"/>
                </a:cubicBezTo>
                <a:cubicBezTo>
                  <a:pt x="21062" y="3424"/>
                  <a:pt x="20982" y="2941"/>
                  <a:pt x="20770" y="2159"/>
                </a:cubicBezTo>
                <a:cubicBezTo>
                  <a:pt x="20311" y="471"/>
                  <a:pt x="20043" y="138"/>
                  <a:pt x="19019" y="23"/>
                </a:cubicBezTo>
                <a:cubicBezTo>
                  <a:pt x="18799" y="-1"/>
                  <a:pt x="18605" y="-6"/>
                  <a:pt x="18431" y="7"/>
                </a:cubicBez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946854" y="5737555"/>
            <a:ext cx="396136" cy="426996"/>
          </a:xfrm>
          <a:prstGeom prst="roundRect">
            <a:avLst>
              <a:gd name="adj" fmla="val 161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4" name="Shape 124"/>
          <p:cNvSpPr/>
          <p:nvPr/>
        </p:nvSpPr>
        <p:spPr>
          <a:xfrm>
            <a:off x="8689088" y="5737555"/>
            <a:ext cx="396136" cy="426996"/>
          </a:xfrm>
          <a:prstGeom prst="roundRect">
            <a:avLst>
              <a:gd name="adj" fmla="val 161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5" name="Shape 125"/>
          <p:cNvSpPr/>
          <p:nvPr/>
        </p:nvSpPr>
        <p:spPr>
          <a:xfrm>
            <a:off x="8614915" y="5387202"/>
            <a:ext cx="544483" cy="42699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6" name="Shape 126"/>
          <p:cNvSpPr/>
          <p:nvPr/>
        </p:nvSpPr>
        <p:spPr>
          <a:xfrm>
            <a:off x="8207519" y="7575508"/>
            <a:ext cx="317811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Copyright ©2017 BioScience Media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487125" y="2338897"/>
            <a:ext cx="3323817" cy="968466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Lamprey</a:t>
            </a:r>
          </a:p>
        </p:txBody>
      </p:sp>
      <p:sp>
        <p:nvSpPr>
          <p:cNvPr id="186" name="Shape 186"/>
          <p:cNvSpPr/>
          <p:nvPr/>
        </p:nvSpPr>
        <p:spPr>
          <a:xfrm>
            <a:off x="9274383" y="5549068"/>
            <a:ext cx="3323818" cy="96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0624">
              <a:defRPr sz="5760"/>
            </a:lvl1pPr>
          </a:lstStyle>
          <a:p>
            <a:pPr/>
            <a:r>
              <a:t>Hagfish</a:t>
            </a:r>
          </a:p>
        </p:txBody>
      </p:sp>
      <p:pic>
        <p:nvPicPr>
          <p:cNvPr id="187" name="pasted-image-enhance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4614"/>
          <a:stretch>
            <a:fillRect/>
          </a:stretch>
        </p:blipFill>
        <p:spPr>
          <a:xfrm>
            <a:off x="590429" y="3476659"/>
            <a:ext cx="9956976" cy="172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54594"/>
          <a:stretch>
            <a:fillRect/>
          </a:stretch>
        </p:blipFill>
        <p:spPr>
          <a:xfrm>
            <a:off x="5250649" y="6505360"/>
            <a:ext cx="7038380" cy="2625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4501928" y="8972461"/>
            <a:ext cx="8066982" cy="96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The New International Encyclopædia, v. 9, 1905, p. 441.</a:t>
            </a:r>
          </a:p>
        </p:txBody>
      </p:sp>
      <p:sp>
        <p:nvSpPr>
          <p:cNvPr id="190" name="Shape 190"/>
          <p:cNvSpPr/>
          <p:nvPr/>
        </p:nvSpPr>
        <p:spPr>
          <a:xfrm>
            <a:off x="-819029" y="5128949"/>
            <a:ext cx="8066983" cy="96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[Bigelow and Schroeder, 1948 p. 46.]</a:t>
            </a:r>
          </a:p>
        </p:txBody>
      </p:sp>
      <p:sp>
        <p:nvSpPr>
          <p:cNvPr id="191" name="Shape 191"/>
          <p:cNvSpPr/>
          <p:nvPr/>
        </p:nvSpPr>
        <p:spPr>
          <a:xfrm>
            <a:off x="1859459" y="497398"/>
            <a:ext cx="9285882" cy="16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Cyclostomata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33516" y="3287565"/>
            <a:ext cx="12537768" cy="31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33516" y="3287565"/>
            <a:ext cx="12537768" cy="31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72516">
              <a:defRPr sz="7840"/>
            </a:pPr>
            <a:r>
              <a:t>The problem:</a:t>
            </a:r>
          </a:p>
          <a:p>
            <a:pPr defTabSz="572516">
              <a:defRPr sz="7840"/>
            </a:pPr>
            <a:r>
              <a:t>The systematics are a mess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952500" y="254000"/>
            <a:ext cx="11099800" cy="816670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Summary of hypotheses </a:t>
            </a:r>
          </a:p>
        </p:txBody>
      </p:sp>
      <p:pic>
        <p:nvPicPr>
          <p:cNvPr id="20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090" y="1109567"/>
            <a:ext cx="5226620" cy="81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7893070" y="9277349"/>
            <a:ext cx="28119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Miyashita et al. (2019)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952500" y="254000"/>
            <a:ext cx="11099800" cy="816670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Taxonomic “Hypothesis”</a:t>
            </a:r>
          </a:p>
        </p:txBody>
      </p:sp>
      <p:pic>
        <p:nvPicPr>
          <p:cNvPr id="20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090" y="1109567"/>
            <a:ext cx="5226620" cy="81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7893070" y="9277349"/>
            <a:ext cx="28119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Miyashita et al. (2019) </a:t>
            </a:r>
          </a:p>
        </p:txBody>
      </p:sp>
      <p:sp>
        <p:nvSpPr>
          <p:cNvPr id="210" name="Shape 210"/>
          <p:cNvSpPr/>
          <p:nvPr/>
        </p:nvSpPr>
        <p:spPr>
          <a:xfrm>
            <a:off x="3912163" y="1314548"/>
            <a:ext cx="3086546" cy="28108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952500" y="254000"/>
            <a:ext cx="11099800" cy="816670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Craniate Hypothesis</a:t>
            </a:r>
          </a:p>
        </p:txBody>
      </p:sp>
      <p:pic>
        <p:nvPicPr>
          <p:cNvPr id="21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090" y="1109567"/>
            <a:ext cx="5226620" cy="81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7893070" y="9277349"/>
            <a:ext cx="28119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Miyashita et al. (2019) </a:t>
            </a:r>
          </a:p>
        </p:txBody>
      </p:sp>
      <p:sp>
        <p:nvSpPr>
          <p:cNvPr id="217" name="Shape 217"/>
          <p:cNvSpPr/>
          <p:nvPr/>
        </p:nvSpPr>
        <p:spPr>
          <a:xfrm>
            <a:off x="6366193" y="1267656"/>
            <a:ext cx="3086546" cy="281086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  <p:sp>
        <p:nvSpPr>
          <p:cNvPr id="218" name="Shape 218"/>
          <p:cNvSpPr/>
          <p:nvPr/>
        </p:nvSpPr>
        <p:spPr>
          <a:xfrm>
            <a:off x="6366193" y="3893625"/>
            <a:ext cx="3086546" cy="28108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952500" y="254000"/>
            <a:ext cx="11099800" cy="816670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Molecular Hypothesis</a:t>
            </a:r>
          </a:p>
        </p:txBody>
      </p:sp>
      <p:pic>
        <p:nvPicPr>
          <p:cNvPr id="22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090" y="1109567"/>
            <a:ext cx="5226620" cy="81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7893070" y="9277349"/>
            <a:ext cx="28119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Miyashita et al. (2019) </a:t>
            </a:r>
          </a:p>
        </p:txBody>
      </p:sp>
      <p:sp>
        <p:nvSpPr>
          <p:cNvPr id="225" name="Shape 225"/>
          <p:cNvSpPr/>
          <p:nvPr/>
        </p:nvSpPr>
        <p:spPr>
          <a:xfrm>
            <a:off x="3912163" y="3971779"/>
            <a:ext cx="3086546" cy="281086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952500" y="254000"/>
            <a:ext cx="11099800" cy="816670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Miyashita et al. (2019)</a:t>
            </a:r>
          </a:p>
        </p:txBody>
      </p:sp>
      <p:pic>
        <p:nvPicPr>
          <p:cNvPr id="23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554" y="1557710"/>
            <a:ext cx="12149692" cy="7308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0115219" y="9176466"/>
            <a:ext cx="2663351" cy="43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000"/>
            </a:lvl1pPr>
          </a:lstStyle>
          <a:p>
            <a:pPr/>
            <a:r>
              <a:t>Delsuc et al. (2018)</a:t>
            </a:r>
          </a:p>
        </p:txBody>
      </p:sp>
      <p:sp>
        <p:nvSpPr>
          <p:cNvPr id="235" name="Shape 235"/>
          <p:cNvSpPr/>
          <p:nvPr/>
        </p:nvSpPr>
        <p:spPr>
          <a:xfrm>
            <a:off x="1859459" y="90998"/>
            <a:ext cx="9285882" cy="16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Age of phylogenomics</a:t>
            </a:r>
          </a:p>
        </p:txBody>
      </p:sp>
      <p:pic>
        <p:nvPicPr>
          <p:cNvPr id="23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3587" y="1787192"/>
            <a:ext cx="6211083" cy="743580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447945" y="2424855"/>
            <a:ext cx="539287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 sz="4000"/>
            </a:pPr>
            <a:r>
              <a:t>Whole genome duplications among cyclostomes (shared partly with gnathostomes)</a:t>
            </a:r>
          </a:p>
          <a:p>
            <a:pPr marL="421105" indent="-421105" algn="l">
              <a:buSzPct val="75000"/>
              <a:buChar char="•"/>
              <a:defRPr sz="4000"/>
            </a:pPr>
            <a:r>
              <a:t>Lineage specific genome modifications</a:t>
            </a:r>
          </a:p>
          <a:p>
            <a:pPr marL="421105" indent="-421105" algn="l">
              <a:buSzPct val="75000"/>
              <a:buChar char="•"/>
              <a:defRPr sz="4000"/>
            </a:pPr>
            <a:r>
              <a:t>Hidden paralogy?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0115219" y="9176466"/>
            <a:ext cx="2663351" cy="439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000"/>
            </a:lvl1pPr>
          </a:lstStyle>
          <a:p>
            <a:pPr/>
            <a:r>
              <a:t>Delsuc et al. (2018)</a:t>
            </a:r>
          </a:p>
        </p:txBody>
      </p:sp>
      <p:sp>
        <p:nvSpPr>
          <p:cNvPr id="242" name="Shape 242"/>
          <p:cNvSpPr/>
          <p:nvPr/>
        </p:nvSpPr>
        <p:spPr>
          <a:xfrm>
            <a:off x="1859459" y="90998"/>
            <a:ext cx="9285882" cy="167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Age of phylogenomics</a:t>
            </a:r>
          </a:p>
        </p:txBody>
      </p:sp>
      <p:pic>
        <p:nvPicPr>
          <p:cNvPr id="24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0887" y="1774492"/>
            <a:ext cx="6211083" cy="743580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447945" y="2424855"/>
            <a:ext cx="539287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 sz="4000"/>
            </a:pPr>
            <a:r>
              <a:t>Whole genome duplications among cyclostomes (shared partly with gnathostomes)</a:t>
            </a:r>
          </a:p>
          <a:p>
            <a:pPr marL="421105" indent="-421105" algn="l">
              <a:buSzPct val="75000"/>
              <a:buChar char="•"/>
              <a:defRPr sz="4000"/>
            </a:pPr>
            <a:r>
              <a:t>Lineage specific genome modifications</a:t>
            </a:r>
          </a:p>
          <a:p>
            <a:pPr marL="421105" indent="-421105" algn="l">
              <a:buSzPct val="75000"/>
              <a:buChar char="•"/>
              <a:defRPr sz="4000"/>
            </a:pPr>
            <a:r>
              <a:t>Hidden paralogy?</a:t>
            </a:r>
          </a:p>
        </p:txBody>
      </p:sp>
      <p:sp>
        <p:nvSpPr>
          <p:cNvPr id="245" name="Shape 245"/>
          <p:cNvSpPr/>
          <p:nvPr/>
        </p:nvSpPr>
        <p:spPr>
          <a:xfrm>
            <a:off x="6884938" y="4995500"/>
            <a:ext cx="555278" cy="4467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6" name="Shape 246"/>
          <p:cNvSpPr/>
          <p:nvPr/>
        </p:nvSpPr>
        <p:spPr>
          <a:xfrm flipH="1" rot="1963209">
            <a:off x="8948680" y="5484328"/>
            <a:ext cx="2733681" cy="1341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08" y="14256"/>
                </a:moveTo>
                <a:lnTo>
                  <a:pt x="13708" y="21600"/>
                </a:lnTo>
                <a:lnTo>
                  <a:pt x="21600" y="10800"/>
                </a:lnTo>
                <a:lnTo>
                  <a:pt x="13708" y="0"/>
                </a:lnTo>
                <a:lnTo>
                  <a:pt x="13708" y="7344"/>
                </a:lnTo>
                <a:lnTo>
                  <a:pt x="0" y="7344"/>
                </a:lnTo>
                <a:lnTo>
                  <a:pt x="0" y="14256"/>
                </a:lnTo>
                <a:lnTo>
                  <a:pt x="13708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1253556" y="497398"/>
            <a:ext cx="10497688" cy="914971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Vertebrata</a:t>
            </a:r>
          </a:p>
        </p:txBody>
      </p:sp>
      <p:sp>
        <p:nvSpPr>
          <p:cNvPr id="129" name="Shape 129"/>
          <p:cNvSpPr/>
          <p:nvPr/>
        </p:nvSpPr>
        <p:spPr>
          <a:xfrm>
            <a:off x="5401767" y="8812844"/>
            <a:ext cx="435663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https://en.wikipedia.org/wiki/Vertebrate</a:t>
            </a:r>
          </a:p>
        </p:txBody>
      </p:sp>
      <p:pic>
        <p:nvPicPr>
          <p:cNvPr id="13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1232" y="1457871"/>
            <a:ext cx="5902336" cy="7174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705307" y="316523"/>
            <a:ext cx="11594185" cy="1488221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Present study: Goals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xfrm>
            <a:off x="952500" y="1261207"/>
            <a:ext cx="11099800" cy="7616093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400"/>
            </a:pPr>
            <a:r>
              <a:t>Practice assembling transcriptome data and using it to build a species tree</a:t>
            </a:r>
          </a:p>
          <a:p>
            <a:pPr marL="444500" indent="-444500">
              <a:defRPr sz="4400"/>
            </a:pPr>
            <a:r>
              <a:t>Didn’t use all available data: this could be probably be a chapter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xfrm>
            <a:off x="379006" y="1717757"/>
            <a:ext cx="12557483" cy="7616093"/>
          </a:xfrm>
          <a:prstGeom prst="rect">
            <a:avLst/>
          </a:prstGeom>
        </p:spPr>
        <p:txBody>
          <a:bodyPr/>
          <a:lstStyle/>
          <a:p>
            <a:pPr marL="0" indent="0" defTabSz="426466">
              <a:spcBef>
                <a:spcPts val="3000"/>
              </a:spcBef>
              <a:buSzTx/>
              <a:buNone/>
              <a:defRPr sz="4380"/>
            </a:pPr>
            <a:r>
              <a:t>Data Acquisition</a:t>
            </a:r>
          </a:p>
          <a:p>
            <a:pPr marL="352298" indent="-352298" defTabSz="426466">
              <a:spcBef>
                <a:spcPts val="3000"/>
              </a:spcBef>
              <a:defRPr sz="2774"/>
            </a:pPr>
            <a:r>
              <a:t>Species included: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Two hagfish: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Eptatretus burgeri </a:t>
            </a:r>
            <a:r>
              <a:t>and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Eptatretus cirrhatus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Two lamprey: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Petromyzon marinus</a:t>
            </a:r>
            <a:r>
              <a:t> (Petromyzontidae) and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Mordacia mordax</a:t>
            </a:r>
            <a:r>
              <a:t> (Mordaciidae)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One vertebrate (Chondrichthyes):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Urobatis jamaicensis </a:t>
            </a:r>
          </a:p>
          <a:p>
            <a:pPr lvl="1" marL="648970" indent="-324485" defTabSz="426466">
              <a:spcBef>
                <a:spcPts val="3000"/>
              </a:spcBef>
              <a:defRPr sz="2774"/>
            </a:pPr>
            <a:r>
              <a:t>Wanted a tunicate outgroup (single-end data)</a:t>
            </a:r>
          </a:p>
          <a:p>
            <a:pPr marL="352298" indent="-352298" defTabSz="426466">
              <a:spcBef>
                <a:spcPts val="3000"/>
              </a:spcBef>
              <a:defRPr sz="2774"/>
            </a:pPr>
            <a:r>
              <a:t>Fetched run data from the NCBI SRA (paired-end, Illumina runs, tissue)</a:t>
            </a:r>
          </a:p>
          <a:p>
            <a:pPr marL="352298" indent="-352298" defTabSz="426466">
              <a:spcBef>
                <a:spcPts val="3000"/>
              </a:spcBef>
              <a:defRPr sz="2774"/>
            </a:pPr>
            <a:r>
              <a:t>Transformed the data so that it could be used by Agalma (fastq-dump, etc)</a:t>
            </a:r>
          </a:p>
          <a:p>
            <a:pPr marL="352298" indent="-352298" defTabSz="426466">
              <a:spcBef>
                <a:spcPts val="3000"/>
              </a:spcBef>
              <a:defRPr sz="2774"/>
            </a:pPr>
            <a:r>
              <a:t>Added the runs to the Agalma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100"/>
            </a:pPr>
            <a:r>
              <a:t>Agalma pipelines (Dunn et al., 2013)</a:t>
            </a:r>
          </a:p>
          <a:p>
            <a:pPr lvl="1">
              <a:defRPr sz="41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transcriptome</a:t>
            </a:r>
            <a:r>
              <a:t> to generate full transcriptome assemblies and quality control reports</a:t>
            </a:r>
          </a:p>
          <a:p>
            <a:pPr lvl="1">
              <a:defRPr sz="4100"/>
            </a:pPr>
            <a:r>
              <a:t>Array of phylogeny pipelines (gene trees and species trees inferred with RAxML):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100"/>
            </a:pPr>
            <a:r>
              <a:t>Agalma pipelines (Dunn et al., 2013)</a:t>
            </a:r>
          </a:p>
          <a:p>
            <a:pPr lvl="1">
              <a:defRPr sz="41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>
              <a:defRPr sz="4100"/>
            </a:pPr>
            <a:r>
              <a:t>Array of phylogeny pipelines (gene trees and species trees inferred with RAxML): </a:t>
            </a:r>
          </a:p>
          <a:p>
            <a:pPr lvl="2">
              <a:defRPr b="1" sz="4100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homologize</a:t>
            </a:r>
            <a:r>
              <a:t> : writes a collection of gene clusters back to the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351155" indent="-351155" defTabSz="461518">
              <a:spcBef>
                <a:spcPts val="3300"/>
              </a:spcBef>
              <a:defRPr sz="3239"/>
            </a:pPr>
            <a:r>
              <a:t>Agalma pipelines (Dunn et al., 2013)</a:t>
            </a:r>
          </a:p>
          <a:p>
            <a:pPr lvl="1" marL="702310" indent="-351155" defTabSz="461518">
              <a:spcBef>
                <a:spcPts val="3300"/>
              </a:spcBef>
              <a:defRPr sz="3239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 marL="702310" indent="-351155" defTabSz="461518">
              <a:spcBef>
                <a:spcPts val="3300"/>
              </a:spcBef>
              <a:defRPr sz="3239"/>
            </a:pPr>
            <a:r>
              <a:t>Array of phylogeny pipelines (gene trees and species trees inferred with RAxML): </a:t>
            </a:r>
          </a:p>
          <a:p>
            <a:pPr lvl="2" marL="1053465" indent="-351155" defTabSz="461518">
              <a:spcBef>
                <a:spcPts val="3300"/>
              </a:spcBef>
              <a:defRPr sz="3239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homologize</a:t>
            </a:r>
            <a:r>
              <a:t> : writes a collection of gene clusters back to the database</a:t>
            </a:r>
          </a:p>
          <a:p>
            <a:pPr lvl="2" marL="1053465" indent="-351155" defTabSz="461518">
              <a:spcBef>
                <a:spcPts val="3300"/>
              </a:spcBef>
              <a:defRPr b="1" sz="3239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multalign </a:t>
            </a:r>
            <a:r>
              <a:t>+ </a:t>
            </a:r>
            <a:r>
              <a:rPr i="1"/>
              <a:t>genetree</a:t>
            </a:r>
            <a:r>
              <a:t> : align and build gene trees based on the assemblies </a:t>
            </a:r>
          </a:p>
          <a:p>
            <a:pPr lvl="3" marL="1404620" indent="-351155" defTabSz="461518">
              <a:spcBef>
                <a:spcPts val="3300"/>
              </a:spcBef>
              <a:defRPr b="1" sz="3239">
                <a:latin typeface="Helvetica"/>
                <a:ea typeface="Helvetica"/>
                <a:cs typeface="Helvetica"/>
                <a:sym typeface="Helvetica"/>
              </a:defRPr>
            </a:pPr>
            <a:r>
              <a:t>100 bootstraps for every gene tree 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993"/>
            </a:pPr>
            <a:r>
              <a:t>Agalma pipelines (Dunn et al., 2013)</a:t>
            </a:r>
          </a:p>
          <a:p>
            <a:pPr lvl="1" marL="648970" indent="-324485" defTabSz="426466">
              <a:spcBef>
                <a:spcPts val="3000"/>
              </a:spcBef>
              <a:defRPr sz="2993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 marL="648970" indent="-324485" defTabSz="426466">
              <a:spcBef>
                <a:spcPts val="3000"/>
              </a:spcBef>
              <a:defRPr sz="2993"/>
            </a:pPr>
            <a:r>
              <a:t>Array of phylogeny pipelines (gene trees and species trees inferred with RAxML): </a:t>
            </a:r>
          </a:p>
          <a:p>
            <a:pPr lvl="2" marL="973455" indent="-324485" defTabSz="426466">
              <a:spcBef>
                <a:spcPts val="3000"/>
              </a:spcBef>
              <a:defRPr sz="2993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homologize</a:t>
            </a:r>
            <a:r>
              <a:t> : writes a collection of gene clusters back to the database</a:t>
            </a:r>
          </a:p>
          <a:p>
            <a:pPr lvl="2" marL="973455" indent="-324485" defTabSz="426466">
              <a:spcBef>
                <a:spcPts val="3000"/>
              </a:spcBef>
              <a:defRPr sz="2993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multalign </a:t>
            </a:r>
            <a:r>
              <a:t>+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genetree</a:t>
            </a:r>
            <a:r>
              <a:t> : align and build gene trees based on the assemblies</a:t>
            </a:r>
          </a:p>
          <a:p>
            <a:pPr lvl="2" marL="973455" indent="-324485" defTabSz="426466">
              <a:spcBef>
                <a:spcPts val="3000"/>
              </a:spcBef>
              <a:defRPr b="1" sz="2993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treeinform </a:t>
            </a:r>
            <a:r>
              <a:t>: identifies splice variants and updates the assemblies to assign slice variants to same genes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800"/>
              </a:spcBef>
              <a:defRPr sz="2788"/>
            </a:pPr>
            <a:r>
              <a:t>Agalma pipelines (Dunn et al., 2013)</a:t>
            </a:r>
          </a:p>
          <a:p>
            <a:pPr lvl="1" marL="604520" indent="-302260" defTabSz="397256">
              <a:spcBef>
                <a:spcPts val="2800"/>
              </a:spcBef>
              <a:defRPr sz="278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 marL="604520" indent="-302260" defTabSz="397256">
              <a:spcBef>
                <a:spcPts val="2800"/>
              </a:spcBef>
              <a:defRPr sz="2788"/>
            </a:pPr>
            <a:r>
              <a:t>Array of phylogeny pipelines (gene trees and species trees inferred with RAxML): </a:t>
            </a:r>
          </a:p>
          <a:p>
            <a:pPr lvl="2" marL="906780" indent="-302260" defTabSz="397256">
              <a:spcBef>
                <a:spcPts val="2800"/>
              </a:spcBef>
              <a:defRPr sz="278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homologize</a:t>
            </a:r>
            <a:r>
              <a:t> : writes a collection of gene clusters back to the database</a:t>
            </a:r>
          </a:p>
          <a:p>
            <a:pPr lvl="2" marL="906780" indent="-302260" defTabSz="397256">
              <a:spcBef>
                <a:spcPts val="2800"/>
              </a:spcBef>
              <a:defRPr sz="278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multalign </a:t>
            </a:r>
            <a:r>
              <a:t>+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genetree</a:t>
            </a:r>
            <a:r>
              <a:t> : align and build gene trees based on the assemblies</a:t>
            </a:r>
          </a:p>
          <a:p>
            <a:pPr lvl="2" marL="906780" indent="-302260" defTabSz="397256">
              <a:spcBef>
                <a:spcPts val="2800"/>
              </a:spcBef>
              <a:defRPr sz="278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treeinform </a:t>
            </a:r>
            <a:r>
              <a:t>: identifies splice variants and updates the assemblies to assign slice variants to same genes</a:t>
            </a:r>
          </a:p>
          <a:p>
            <a:pPr lvl="2" marL="906780" indent="-302260" defTabSz="397256">
              <a:spcBef>
                <a:spcPts val="2800"/>
              </a:spcBef>
              <a:defRPr b="1" sz="2788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treeprune</a:t>
            </a:r>
            <a:r>
              <a:t> : identify potential orthologous genes among gene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288925" indent="-288925" defTabSz="379729">
              <a:spcBef>
                <a:spcPts val="2700"/>
              </a:spcBef>
              <a:defRPr sz="2665"/>
            </a:pPr>
            <a:r>
              <a:t>Agalma pipelines (Dunn et al., 2013)</a:t>
            </a:r>
          </a:p>
          <a:p>
            <a:pPr lvl="1" marL="577850" indent="-288925" defTabSz="379729">
              <a:spcBef>
                <a:spcPts val="2700"/>
              </a:spcBef>
              <a:defRPr sz="2665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 marL="577850" indent="-288925" defTabSz="379729">
              <a:spcBef>
                <a:spcPts val="2700"/>
              </a:spcBef>
              <a:defRPr sz="2665"/>
            </a:pPr>
            <a:r>
              <a:t>Array of phylogeny pipelines (gene trees and species trees inferred with RAxML): </a:t>
            </a:r>
          </a:p>
          <a:p>
            <a:pPr lvl="2" marL="866775" indent="-288925" defTabSz="379729">
              <a:spcBef>
                <a:spcPts val="2700"/>
              </a:spcBef>
              <a:defRPr sz="2665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homologize</a:t>
            </a:r>
            <a:r>
              <a:t> : writes a collection of gene clusters back to the database</a:t>
            </a:r>
          </a:p>
          <a:p>
            <a:pPr lvl="2" marL="866775" indent="-288925" defTabSz="379729">
              <a:spcBef>
                <a:spcPts val="2700"/>
              </a:spcBef>
              <a:defRPr sz="2665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multalign </a:t>
            </a:r>
            <a:r>
              <a:t>+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genetree</a:t>
            </a:r>
            <a:r>
              <a:t> : align and build gene trees based on the assemblies</a:t>
            </a:r>
          </a:p>
          <a:p>
            <a:pPr lvl="2" marL="866775" indent="-288925" defTabSz="379729">
              <a:spcBef>
                <a:spcPts val="2700"/>
              </a:spcBef>
              <a:defRPr sz="2665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treeinform </a:t>
            </a:r>
            <a:r>
              <a:t>: identifies splice variants and updates the assemblies to assign slice variants to same genes</a:t>
            </a:r>
          </a:p>
          <a:p>
            <a:pPr lvl="2" marL="866775" indent="-288925" defTabSz="379729">
              <a:spcBef>
                <a:spcPts val="2700"/>
              </a:spcBef>
              <a:defRPr sz="2665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treeprune</a:t>
            </a:r>
            <a:r>
              <a:t> : identify potential orthologous genes among the gene trees</a:t>
            </a:r>
          </a:p>
          <a:p>
            <a:pPr lvl="2" marL="866775" indent="-288925" defTabSz="379729">
              <a:spcBef>
                <a:spcPts val="2700"/>
              </a:spcBef>
              <a:defRPr b="1" sz="2665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supermatrix </a:t>
            </a:r>
            <a:r>
              <a:t>: concatenate the alignments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893884" y="254000"/>
            <a:ext cx="11099801" cy="1491518"/>
          </a:xfrm>
          <a:prstGeom prst="rect">
            <a:avLst/>
          </a:prstGeom>
        </p:spPr>
        <p:txBody>
          <a:bodyPr/>
          <a:lstStyle/>
          <a:p>
            <a:pPr/>
            <a:r>
              <a:t>Present study: Methods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274675" y="1776309"/>
            <a:ext cx="12557483" cy="7100991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2400"/>
              </a:spcBef>
              <a:defRPr sz="2378"/>
            </a:pPr>
            <a:r>
              <a:t>Agalma pipelines (Dunn et al., 2013)</a:t>
            </a:r>
          </a:p>
          <a:p>
            <a:pPr lvl="1" marL="51561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transcritome</a:t>
            </a:r>
            <a:r>
              <a:t> to generate full transcriptome assemblies and quality control reports</a:t>
            </a:r>
          </a:p>
          <a:p>
            <a:pPr lvl="1" marL="515619" indent="-257809" defTabSz="338835">
              <a:spcBef>
                <a:spcPts val="2400"/>
              </a:spcBef>
              <a:defRPr sz="2378"/>
            </a:pPr>
            <a:r>
              <a:t>Array of phylogeny pipelines (gene trees and species trees inferred with RAxML): </a:t>
            </a:r>
          </a:p>
          <a:p>
            <a:pPr lvl="2" marL="77342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homologize</a:t>
            </a:r>
            <a:r>
              <a:t> : writes a collection of gene clusters back to the database</a:t>
            </a:r>
          </a:p>
          <a:p>
            <a:pPr lvl="2" marL="77342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multalign </a:t>
            </a:r>
            <a:r>
              <a:t>+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genetree</a:t>
            </a:r>
            <a:r>
              <a:t> : align and build gene trees based on the assemblies</a:t>
            </a:r>
          </a:p>
          <a:p>
            <a:pPr lvl="2" marL="77342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treeinform </a:t>
            </a:r>
            <a:r>
              <a:t>: identifies splice variants and updates the assemblies to assign slice variants to same genes</a:t>
            </a:r>
          </a:p>
          <a:p>
            <a:pPr lvl="2" marL="77342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treeprune</a:t>
            </a:r>
            <a:r>
              <a:t> : identify potential orthologous genes among the gene trees</a:t>
            </a:r>
          </a:p>
          <a:p>
            <a:pPr lvl="2" marL="773429" indent="-257809" defTabSz="338835">
              <a:spcBef>
                <a:spcPts val="2400"/>
              </a:spcBef>
              <a:defRPr sz="2378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supermatrix </a:t>
            </a:r>
            <a:r>
              <a:t>: concatenate the alignments</a:t>
            </a:r>
          </a:p>
          <a:p>
            <a:pPr lvl="2" marL="773429" indent="-257809" defTabSz="338835">
              <a:spcBef>
                <a:spcPts val="2400"/>
              </a:spcBef>
              <a:defRPr b="1" sz="2378">
                <a:latin typeface="Helvetica"/>
                <a:ea typeface="Helvetica"/>
                <a:cs typeface="Helvetica"/>
                <a:sym typeface="Helvetica"/>
              </a:defRPr>
            </a:pPr>
            <a:r>
              <a:rPr i="1"/>
              <a:t>speciestree</a:t>
            </a:r>
            <a:r>
              <a:t> : infer a preliminary tree with RAxML</a:t>
            </a:r>
          </a:p>
          <a:p>
            <a:pPr lvl="3" marL="1031239" indent="-257809" defTabSz="338835">
              <a:spcBef>
                <a:spcPts val="2400"/>
              </a:spcBef>
              <a:defRPr b="1" sz="2378">
                <a:latin typeface="Helvetica"/>
                <a:ea typeface="Helvetica"/>
                <a:cs typeface="Helvetica"/>
                <a:sym typeface="Helvetica"/>
              </a:defRPr>
            </a:pPr>
            <a:r>
              <a:t>100 bootstraps, substitution model: PROTGAMMAWAG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Results</a:t>
            </a:r>
          </a:p>
        </p:txBody>
      </p:sp>
      <p:pic>
        <p:nvPicPr>
          <p:cNvPr id="29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1710" y="2404247"/>
            <a:ext cx="8581380" cy="6672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xfrm>
            <a:off x="1253556" y="497398"/>
            <a:ext cx="10497688" cy="914971"/>
          </a:xfrm>
          <a:prstGeom prst="rect">
            <a:avLst/>
          </a:prstGeom>
        </p:spPr>
        <p:txBody>
          <a:bodyPr/>
          <a:lstStyle>
            <a:lvl1pPr defTabSz="373887">
              <a:defRPr sz="5312"/>
            </a:lvl1pPr>
          </a:lstStyle>
          <a:p>
            <a:pPr/>
            <a:r>
              <a:t>Vertebrata</a:t>
            </a:r>
          </a:p>
        </p:txBody>
      </p:sp>
      <p:sp>
        <p:nvSpPr>
          <p:cNvPr id="135" name="Shape 135"/>
          <p:cNvSpPr/>
          <p:nvPr/>
        </p:nvSpPr>
        <p:spPr>
          <a:xfrm>
            <a:off x="4665646" y="9085398"/>
            <a:ext cx="7795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https://www.pmfias.com/classification-vertebrata-phylum-chordata/</a:t>
            </a:r>
          </a:p>
        </p:txBody>
      </p:sp>
      <p:pic>
        <p:nvPicPr>
          <p:cNvPr id="13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254" y="1635826"/>
            <a:ext cx="11680292" cy="7251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060" y="2598734"/>
            <a:ext cx="8828680" cy="6860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" t="0" r="0" b="72467"/>
          <a:stretch>
            <a:fillRect/>
          </a:stretch>
        </p:blipFill>
        <p:spPr>
          <a:xfrm>
            <a:off x="6768653" y="3132407"/>
            <a:ext cx="3247122" cy="67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2952" y="21600"/>
                </a:lnTo>
                <a:cubicBezTo>
                  <a:pt x="12952" y="21590"/>
                  <a:pt x="12953" y="21584"/>
                  <a:pt x="12954" y="21575"/>
                </a:cubicBezTo>
                <a:cubicBezTo>
                  <a:pt x="13016" y="20787"/>
                  <a:pt x="13089" y="20449"/>
                  <a:pt x="13181" y="20534"/>
                </a:cubicBezTo>
                <a:cubicBezTo>
                  <a:pt x="13258" y="20605"/>
                  <a:pt x="13297" y="20958"/>
                  <a:pt x="1332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pic>
        <p:nvPicPr>
          <p:cNvPr id="302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520" t="54946" r="378" b="17904"/>
          <a:stretch>
            <a:fillRect/>
          </a:stretch>
        </p:blipFill>
        <p:spPr>
          <a:xfrm>
            <a:off x="9421714" y="7399239"/>
            <a:ext cx="3631212" cy="751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235" fill="norm" stroke="1" extrusionOk="0">
                <a:moveTo>
                  <a:pt x="2044" y="0"/>
                </a:moveTo>
                <a:cubicBezTo>
                  <a:pt x="2053" y="134"/>
                  <a:pt x="2063" y="275"/>
                  <a:pt x="2070" y="392"/>
                </a:cubicBezTo>
                <a:cubicBezTo>
                  <a:pt x="2104" y="911"/>
                  <a:pt x="2252" y="745"/>
                  <a:pt x="2321" y="101"/>
                </a:cubicBezTo>
                <a:cubicBezTo>
                  <a:pt x="2329" y="33"/>
                  <a:pt x="2335" y="57"/>
                  <a:pt x="2342" y="0"/>
                </a:cubicBezTo>
                <a:lnTo>
                  <a:pt x="2044" y="0"/>
                </a:lnTo>
                <a:close/>
                <a:moveTo>
                  <a:pt x="15853" y="426"/>
                </a:moveTo>
                <a:cubicBezTo>
                  <a:pt x="15718" y="505"/>
                  <a:pt x="15617" y="984"/>
                  <a:pt x="15444" y="2063"/>
                </a:cubicBezTo>
                <a:cubicBezTo>
                  <a:pt x="15129" y="4039"/>
                  <a:pt x="15008" y="4366"/>
                  <a:pt x="14574" y="4407"/>
                </a:cubicBezTo>
                <a:cubicBezTo>
                  <a:pt x="14377" y="4425"/>
                  <a:pt x="13953" y="4261"/>
                  <a:pt x="13632" y="4048"/>
                </a:cubicBezTo>
                <a:cubicBezTo>
                  <a:pt x="12536" y="3317"/>
                  <a:pt x="12652" y="3280"/>
                  <a:pt x="12377" y="4418"/>
                </a:cubicBezTo>
                <a:cubicBezTo>
                  <a:pt x="11926" y="6278"/>
                  <a:pt x="11454" y="7876"/>
                  <a:pt x="10973" y="9138"/>
                </a:cubicBezTo>
                <a:cubicBezTo>
                  <a:pt x="10771" y="9668"/>
                  <a:pt x="10751" y="9683"/>
                  <a:pt x="10328" y="9553"/>
                </a:cubicBezTo>
                <a:cubicBezTo>
                  <a:pt x="9589" y="9327"/>
                  <a:pt x="8085" y="8628"/>
                  <a:pt x="6917" y="7972"/>
                </a:cubicBezTo>
                <a:cubicBezTo>
                  <a:pt x="5224" y="7021"/>
                  <a:pt x="3282" y="6998"/>
                  <a:pt x="2307" y="7927"/>
                </a:cubicBezTo>
                <a:cubicBezTo>
                  <a:pt x="2002" y="8218"/>
                  <a:pt x="1647" y="8681"/>
                  <a:pt x="1521" y="8948"/>
                </a:cubicBezTo>
                <a:cubicBezTo>
                  <a:pt x="1394" y="9215"/>
                  <a:pt x="1275" y="9430"/>
                  <a:pt x="1256" y="9430"/>
                </a:cubicBezTo>
                <a:cubicBezTo>
                  <a:pt x="1236" y="9430"/>
                  <a:pt x="1094" y="9709"/>
                  <a:pt x="939" y="10047"/>
                </a:cubicBezTo>
                <a:cubicBezTo>
                  <a:pt x="722" y="10519"/>
                  <a:pt x="582" y="11033"/>
                  <a:pt x="329" y="12278"/>
                </a:cubicBezTo>
                <a:lnTo>
                  <a:pt x="0" y="13892"/>
                </a:lnTo>
                <a:lnTo>
                  <a:pt x="52" y="14689"/>
                </a:lnTo>
                <a:cubicBezTo>
                  <a:pt x="80" y="15128"/>
                  <a:pt x="113" y="15819"/>
                  <a:pt x="124" y="16225"/>
                </a:cubicBezTo>
                <a:cubicBezTo>
                  <a:pt x="142" y="16835"/>
                  <a:pt x="161" y="16956"/>
                  <a:pt x="235" y="16920"/>
                </a:cubicBezTo>
                <a:cubicBezTo>
                  <a:pt x="302" y="16887"/>
                  <a:pt x="326" y="16995"/>
                  <a:pt x="336" y="17368"/>
                </a:cubicBezTo>
                <a:cubicBezTo>
                  <a:pt x="360" y="18335"/>
                  <a:pt x="380" y="18455"/>
                  <a:pt x="462" y="18097"/>
                </a:cubicBezTo>
                <a:cubicBezTo>
                  <a:pt x="546" y="17737"/>
                  <a:pt x="594" y="17844"/>
                  <a:pt x="594" y="18400"/>
                </a:cubicBezTo>
                <a:cubicBezTo>
                  <a:pt x="594" y="18718"/>
                  <a:pt x="606" y="18729"/>
                  <a:pt x="681" y="18512"/>
                </a:cubicBezTo>
                <a:cubicBezTo>
                  <a:pt x="756" y="18293"/>
                  <a:pt x="778" y="18333"/>
                  <a:pt x="864" y="18804"/>
                </a:cubicBezTo>
                <a:cubicBezTo>
                  <a:pt x="930" y="19166"/>
                  <a:pt x="953" y="19484"/>
                  <a:pt x="937" y="19779"/>
                </a:cubicBezTo>
                <a:cubicBezTo>
                  <a:pt x="916" y="20148"/>
                  <a:pt x="926" y="20195"/>
                  <a:pt x="993" y="20071"/>
                </a:cubicBezTo>
                <a:cubicBezTo>
                  <a:pt x="1131" y="19814"/>
                  <a:pt x="1154" y="19838"/>
                  <a:pt x="1169" y="20295"/>
                </a:cubicBezTo>
                <a:cubicBezTo>
                  <a:pt x="1184" y="20763"/>
                  <a:pt x="1238" y="20891"/>
                  <a:pt x="1282" y="20553"/>
                </a:cubicBezTo>
                <a:cubicBezTo>
                  <a:pt x="1318" y="20274"/>
                  <a:pt x="1467" y="20680"/>
                  <a:pt x="1467" y="21057"/>
                </a:cubicBezTo>
                <a:cubicBezTo>
                  <a:pt x="1467" y="21600"/>
                  <a:pt x="1718" y="20793"/>
                  <a:pt x="1784" y="20037"/>
                </a:cubicBezTo>
                <a:cubicBezTo>
                  <a:pt x="1817" y="19662"/>
                  <a:pt x="1856" y="19364"/>
                  <a:pt x="1871" y="19364"/>
                </a:cubicBezTo>
                <a:cubicBezTo>
                  <a:pt x="1885" y="19364"/>
                  <a:pt x="1955" y="19560"/>
                  <a:pt x="2026" y="19813"/>
                </a:cubicBezTo>
                <a:cubicBezTo>
                  <a:pt x="2278" y="20711"/>
                  <a:pt x="2410" y="20845"/>
                  <a:pt x="2986" y="20788"/>
                </a:cubicBezTo>
                <a:cubicBezTo>
                  <a:pt x="3283" y="20759"/>
                  <a:pt x="3678" y="20605"/>
                  <a:pt x="3866" y="20441"/>
                </a:cubicBezTo>
                <a:cubicBezTo>
                  <a:pt x="4053" y="20276"/>
                  <a:pt x="4223" y="20161"/>
                  <a:pt x="4241" y="20183"/>
                </a:cubicBezTo>
                <a:cubicBezTo>
                  <a:pt x="4260" y="20204"/>
                  <a:pt x="4323" y="20131"/>
                  <a:pt x="4380" y="20015"/>
                </a:cubicBezTo>
                <a:cubicBezTo>
                  <a:pt x="4861" y="19039"/>
                  <a:pt x="6666" y="18685"/>
                  <a:pt x="7811" y="19342"/>
                </a:cubicBezTo>
                <a:cubicBezTo>
                  <a:pt x="8666" y="19832"/>
                  <a:pt x="9019" y="19950"/>
                  <a:pt x="9579" y="19970"/>
                </a:cubicBezTo>
                <a:cubicBezTo>
                  <a:pt x="10230" y="19993"/>
                  <a:pt x="10377" y="19930"/>
                  <a:pt x="11013" y="19331"/>
                </a:cubicBezTo>
                <a:cubicBezTo>
                  <a:pt x="11588" y="18788"/>
                  <a:pt x="11919" y="18270"/>
                  <a:pt x="13405" y="15586"/>
                </a:cubicBezTo>
                <a:cubicBezTo>
                  <a:pt x="14226" y="14102"/>
                  <a:pt x="14479" y="13736"/>
                  <a:pt x="14879" y="13410"/>
                </a:cubicBezTo>
                <a:cubicBezTo>
                  <a:pt x="15187" y="13160"/>
                  <a:pt x="16253" y="13143"/>
                  <a:pt x="16587" y="13388"/>
                </a:cubicBezTo>
                <a:cubicBezTo>
                  <a:pt x="16725" y="13489"/>
                  <a:pt x="16977" y="13624"/>
                  <a:pt x="17148" y="13691"/>
                </a:cubicBezTo>
                <a:cubicBezTo>
                  <a:pt x="17428" y="13800"/>
                  <a:pt x="18515" y="14427"/>
                  <a:pt x="19477" y="15036"/>
                </a:cubicBezTo>
                <a:cubicBezTo>
                  <a:pt x="20049" y="15398"/>
                  <a:pt x="20672" y="15316"/>
                  <a:pt x="20892" y="14846"/>
                </a:cubicBezTo>
                <a:cubicBezTo>
                  <a:pt x="21366" y="13836"/>
                  <a:pt x="21600" y="11556"/>
                  <a:pt x="21408" y="9789"/>
                </a:cubicBezTo>
                <a:cubicBezTo>
                  <a:pt x="21318" y="8950"/>
                  <a:pt x="20988" y="7301"/>
                  <a:pt x="20798" y="6728"/>
                </a:cubicBezTo>
                <a:cubicBezTo>
                  <a:pt x="20583" y="6076"/>
                  <a:pt x="20457" y="6127"/>
                  <a:pt x="20282" y="6941"/>
                </a:cubicBezTo>
                <a:cubicBezTo>
                  <a:pt x="20068" y="7934"/>
                  <a:pt x="19852" y="8218"/>
                  <a:pt x="19540" y="7927"/>
                </a:cubicBezTo>
                <a:cubicBezTo>
                  <a:pt x="19265" y="7670"/>
                  <a:pt x="19168" y="7512"/>
                  <a:pt x="18770" y="6615"/>
                </a:cubicBezTo>
                <a:cubicBezTo>
                  <a:pt x="18494" y="5993"/>
                  <a:pt x="17229" y="2980"/>
                  <a:pt x="17003" y="2411"/>
                </a:cubicBezTo>
                <a:cubicBezTo>
                  <a:pt x="16690" y="1621"/>
                  <a:pt x="16399" y="1023"/>
                  <a:pt x="16156" y="662"/>
                </a:cubicBezTo>
                <a:cubicBezTo>
                  <a:pt x="16026" y="470"/>
                  <a:pt x="15934" y="379"/>
                  <a:pt x="15853" y="4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directions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700"/>
            </a:pPr>
            <a:r>
              <a:t>Outgroup :’(</a:t>
            </a:r>
          </a:p>
          <a:p>
            <a:pPr marL="444500" indent="-444500">
              <a:defRPr sz="4700"/>
            </a:pPr>
            <a:r>
              <a:t>Include more transcriptome data</a:t>
            </a:r>
          </a:p>
          <a:p>
            <a:pPr marL="444500" indent="-444500">
              <a:defRPr sz="4700"/>
            </a:pPr>
            <a:r>
              <a:t>Genome guided alignments</a:t>
            </a:r>
          </a:p>
          <a:p>
            <a:pPr marL="444500" indent="-444500">
              <a:defRPr sz="4700"/>
            </a:pPr>
            <a:r>
              <a:t>IQ-Tree for inferring phylogeny</a:t>
            </a:r>
          </a:p>
          <a:p>
            <a:pPr marL="444500" indent="-444500">
              <a:defRPr sz="4700"/>
            </a:pPr>
            <a:r>
              <a:t>Chapter?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1465448" y="160842"/>
            <a:ext cx="10073903" cy="866585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Works Cited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xfrm>
            <a:off x="153310" y="1019002"/>
            <a:ext cx="12698180" cy="8626212"/>
          </a:xfrm>
          <a:prstGeom prst="rect">
            <a:avLst/>
          </a:prstGeom>
        </p:spPr>
        <p:txBody>
          <a:bodyPr/>
          <a:lstStyle/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Bardack, D. (1991). First fossil hagfish (Myxinoidea): a record from the Pennsylvanian of Illinois. Science, 254(5032), 701-703.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Delsuc, F., Philippe, H., Tsagkogeorga, G., Simion, P., Tilak, M. K., Turon, X., ... &amp; Douzery, E. J. (2018). A phylogenomic framework and timescale for comparative studies of tunicates. BMC biology, 16(1), 39.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Dunn CW, Howison M, Zapata F. (2013). Agalma: an automated phylogenomics workflow. BMC Bioinformatics 14(1): 330. doi:10.1186/1471-2105-14-330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Kuraku, S. (2008). Insights into cyclostome phylogenomics: pre-2R or post-2R. Zoological science, 25(10), 960-969.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Kuraku, S. (2010). Palaeophylogenomics of the vertebrate ancestor—impact of hidden paralogy on hagfish and lamprey gene phylogeny.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McCauley, D. W., Docker, M. F., Whyard, S., &amp; Li, W. (2015). Lampreys as diverse model organisms in the genomics era. BioScience, 65(11), 1046-1056.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Mele, C. (2017, July 14). Chain-Reaction Crash With Minor Injuries, Except for the Slime Eels. The New York Times. </a:t>
            </a:r>
            <a:r>
              <a:rPr u="sng">
                <a:hlinkClick r:id="rId2" invalidUrl="" action="" tgtFrame="" tooltip="" history="1" highlightClick="0" endSnd="0"/>
              </a:rPr>
              <a:t>https://www.nytimes.com/2017/07/14/us/slime-eels-oregon.html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Miyashita, T., Coates, M. I., Farrar, R., Larson, P., Manning, P. L., Wogelius, R. A., ... &amp; Currie, P. J. (2019). Hagfish from the Cretaceous Tethys Sea and a reconciliation of the morphological–molecular conflict in early vertebrate phylogeny. Proceedings of the National Academy of Sciences, 116(6), 2146-2151.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Smith, J. J., Antonacci, F., Eichler, E. E., &amp; Amemiya, C. T. (2009). Programmed loss of millions of base pairs from a vertebrate genome. Proceedings of the National Academy of Sciences, 106(27), 11212-11217.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Smith, J. J., Kuraku, S., Holt, C., Sauka-Spengler, T., Jiang, N., Campbell, M. S., ... &amp; Morgan, J. R. (2013). Sequencing of the sea lamprey (Petromyzon marinus) genome provides insights into vertebrate evolution. Nature genetics, 45(4), 415.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Smith, J. J., Timoshevskaya, N., Ye, C., Holt, C., Keinath, M. C., Parker, H. J., ... &amp; Kaessmann, H. (2018). The sea lamprey germline genome provides insights into programmed genome rearrangement and vertebrate evolution. Nature genetics, 50(2), 270.</a:t>
            </a:r>
          </a:p>
          <a:p>
            <a:pPr marL="76199" indent="-76199" defTabSz="233679">
              <a:spcBef>
                <a:spcPts val="1600"/>
              </a:spcBef>
              <a:buSzPct val="200000"/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Suzuki, T., Ota, T., Fujiyama, A., &amp; Kasahara, M. (2004). Construction of a bacterial artificial chromosome library from the inshore hagfish, Eptatretus burgeri: a resource for the analysis of the agnathan genome. Genes &amp; genetic systems, 79(4), 251-253.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1253556" y="497398"/>
            <a:ext cx="10497688" cy="914971"/>
          </a:xfrm>
          <a:prstGeom prst="rect">
            <a:avLst/>
          </a:prstGeom>
        </p:spPr>
        <p:txBody>
          <a:bodyPr/>
          <a:lstStyle>
            <a:lvl1pPr defTabSz="373887">
              <a:defRPr sz="5312"/>
            </a:lvl1pPr>
          </a:lstStyle>
          <a:p>
            <a:pPr/>
            <a:r>
              <a:t>Vertebrata</a:t>
            </a:r>
          </a:p>
        </p:txBody>
      </p:sp>
      <p:sp>
        <p:nvSpPr>
          <p:cNvPr id="141" name="Shape 141"/>
          <p:cNvSpPr/>
          <p:nvPr/>
        </p:nvSpPr>
        <p:spPr>
          <a:xfrm>
            <a:off x="4665646" y="9085398"/>
            <a:ext cx="7795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https://www.pmfias.com/classification-vertebrata-phylum-chordata/</a:t>
            </a:r>
          </a:p>
        </p:txBody>
      </p:sp>
      <p:pic>
        <p:nvPicPr>
          <p:cNvPr id="14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254" y="1635826"/>
            <a:ext cx="11680292" cy="725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6694440" y="3768579"/>
            <a:ext cx="3086546" cy="1178328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  <p:pic>
        <p:nvPicPr>
          <p:cNvPr id="1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3098" y="2455098"/>
            <a:ext cx="2515145" cy="3057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1253556" y="497398"/>
            <a:ext cx="10497688" cy="914971"/>
          </a:xfrm>
          <a:prstGeom prst="rect">
            <a:avLst/>
          </a:prstGeom>
        </p:spPr>
        <p:txBody>
          <a:bodyPr/>
          <a:lstStyle>
            <a:lvl1pPr defTabSz="373887">
              <a:defRPr sz="5312"/>
            </a:lvl1pPr>
          </a:lstStyle>
          <a:p>
            <a:pPr/>
            <a:r>
              <a:t>Vertebrata</a:t>
            </a:r>
          </a:p>
        </p:txBody>
      </p:sp>
      <p:sp>
        <p:nvSpPr>
          <p:cNvPr id="147" name="Shape 147"/>
          <p:cNvSpPr/>
          <p:nvPr/>
        </p:nvSpPr>
        <p:spPr>
          <a:xfrm>
            <a:off x="4665646" y="9085398"/>
            <a:ext cx="7795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https://www.pmfias.com/classification-vertebrata-phylum-chordata/</a:t>
            </a:r>
          </a:p>
        </p:txBody>
      </p:sp>
      <p:pic>
        <p:nvPicPr>
          <p:cNvPr id="14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254" y="1635826"/>
            <a:ext cx="11680292" cy="725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1226114" y="3891266"/>
            <a:ext cx="3086546" cy="1178328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1253556" y="497398"/>
            <a:ext cx="10497688" cy="914971"/>
          </a:xfrm>
          <a:prstGeom prst="rect">
            <a:avLst/>
          </a:prstGeom>
        </p:spPr>
        <p:txBody>
          <a:bodyPr/>
          <a:lstStyle>
            <a:lvl1pPr defTabSz="373887">
              <a:defRPr sz="5312"/>
            </a:lvl1pPr>
          </a:lstStyle>
          <a:p>
            <a:pPr/>
            <a:r>
              <a:t>Vertebrata</a:t>
            </a:r>
          </a:p>
        </p:txBody>
      </p:sp>
      <p:sp>
        <p:nvSpPr>
          <p:cNvPr id="154" name="Shape 154"/>
          <p:cNvSpPr/>
          <p:nvPr/>
        </p:nvSpPr>
        <p:spPr>
          <a:xfrm>
            <a:off x="4665646" y="9085398"/>
            <a:ext cx="77951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https://www.pmfias.com/classification-vertebrata-phylum-chordata/</a:t>
            </a:r>
          </a:p>
        </p:txBody>
      </p:sp>
      <p:pic>
        <p:nvPicPr>
          <p:cNvPr id="15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254" y="1635826"/>
            <a:ext cx="11680292" cy="725151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243641" y="6537795"/>
            <a:ext cx="3086546" cy="1178328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763048" y="497398"/>
            <a:ext cx="11478703" cy="167220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Petromyzontiformes (Lampreys)</a:t>
            </a:r>
          </a:p>
        </p:txBody>
      </p:sp>
      <p:sp>
        <p:nvSpPr>
          <p:cNvPr id="161" name="Shape 161"/>
          <p:cNvSpPr/>
          <p:nvPr/>
        </p:nvSpPr>
        <p:spPr>
          <a:xfrm>
            <a:off x="768201" y="5046129"/>
            <a:ext cx="339225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Copyright ©2017 High Desert Museum</a:t>
            </a:r>
          </a:p>
        </p:txBody>
      </p:sp>
      <p:pic>
        <p:nvPicPr>
          <p:cNvPr id="16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446" y="2098495"/>
            <a:ext cx="4508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763048" y="497398"/>
            <a:ext cx="11478703" cy="167220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Petromyzontiformes (Lampreys)</a:t>
            </a:r>
          </a:p>
        </p:txBody>
      </p:sp>
      <p:sp>
        <p:nvSpPr>
          <p:cNvPr id="167" name="Shape 167"/>
          <p:cNvSpPr/>
          <p:nvPr/>
        </p:nvSpPr>
        <p:spPr>
          <a:xfrm>
            <a:off x="768201" y="5046129"/>
            <a:ext cx="339225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Copyright ©2017 High Desert Museum</a:t>
            </a:r>
          </a:p>
        </p:txBody>
      </p:sp>
      <p:pic>
        <p:nvPicPr>
          <p:cNvPr id="1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446" y="2098495"/>
            <a:ext cx="4508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5564" y="2065523"/>
            <a:ext cx="6210262" cy="3493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352" y="5639077"/>
            <a:ext cx="6206796" cy="349327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754988" y="9221794"/>
            <a:ext cx="573364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McCauley et al. (2015)</a:t>
            </a:r>
          </a:p>
        </p:txBody>
      </p:sp>
      <p:sp>
        <p:nvSpPr>
          <p:cNvPr id="172" name="Shape 172"/>
          <p:cNvSpPr/>
          <p:nvPr/>
        </p:nvSpPr>
        <p:spPr>
          <a:xfrm>
            <a:off x="8075070" y="5581650"/>
            <a:ext cx="4204558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http://news.emory.edu/features/2018/02/lampreys/</a:t>
            </a:r>
          </a:p>
        </p:txBody>
      </p:sp>
      <p:pic>
        <p:nvPicPr>
          <p:cNvPr id="17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4592" y="5922004"/>
            <a:ext cx="4508501" cy="33813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6543885" y="9326233"/>
            <a:ext cx="61699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https://msutoday.msu.edu/news/2013/bile-salts-sea-lampreys-newest-scent-of-seduction/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1859459" y="497398"/>
            <a:ext cx="9285882" cy="1672204"/>
          </a:xfrm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Myxiniformes (Hagfishes)</a:t>
            </a:r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1781" t="9215" r="6650" b="9215"/>
          <a:stretch>
            <a:fillRect/>
          </a:stretch>
        </p:blipFill>
        <p:spPr>
          <a:xfrm>
            <a:off x="276498" y="2041439"/>
            <a:ext cx="6329456" cy="474709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5866522" y="9248077"/>
            <a:ext cx="1287658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/>
            </a:lvl1pPr>
          </a:lstStyle>
          <a:p>
            <a:pPr/>
            <a:r>
              <a:t>https://www.nytimes.com/2017/07/14/us/slime-eels-oregon.html</a:t>
            </a:r>
          </a:p>
        </p:txBody>
      </p:sp>
      <p:pic>
        <p:nvPicPr>
          <p:cNvPr id="18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7275" y="4274260"/>
            <a:ext cx="6947408" cy="4950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